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>
        <p:scale>
          <a:sx n="126" d="100"/>
          <a:sy n="126" d="100"/>
        </p:scale>
        <p:origin x="148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B04E-E8E2-F045-BCA8-060B8D924198}" type="datetimeFigureOut">
              <a:rPr lang="fr-FR" smtClean="0"/>
              <a:t>22/03/2026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1E6F7-17E4-6443-9631-2BF1245BD7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720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B04E-E8E2-F045-BCA8-060B8D924198}" type="datetimeFigureOut">
              <a:rPr lang="fr-FR" smtClean="0"/>
              <a:t>22/03/2026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1E6F7-17E4-6443-9631-2BF1245BD7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605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B04E-E8E2-F045-BCA8-060B8D924198}" type="datetimeFigureOut">
              <a:rPr lang="fr-FR" smtClean="0"/>
              <a:t>22/03/2026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1E6F7-17E4-6443-9631-2BF1245BD7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61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B04E-E8E2-F045-BCA8-060B8D924198}" type="datetimeFigureOut">
              <a:rPr lang="fr-FR" smtClean="0"/>
              <a:t>22/03/2026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1E6F7-17E4-6443-9631-2BF1245BD7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811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B04E-E8E2-F045-BCA8-060B8D924198}" type="datetimeFigureOut">
              <a:rPr lang="fr-FR" smtClean="0"/>
              <a:t>22/03/2026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1E6F7-17E4-6443-9631-2BF1245BD7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92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B04E-E8E2-F045-BCA8-060B8D924198}" type="datetimeFigureOut">
              <a:rPr lang="fr-FR" smtClean="0"/>
              <a:t>22/03/2026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1E6F7-17E4-6443-9631-2BF1245BD7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687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B04E-E8E2-F045-BCA8-060B8D924198}" type="datetimeFigureOut">
              <a:rPr lang="fr-FR" smtClean="0"/>
              <a:t>22/03/2026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1E6F7-17E4-6443-9631-2BF1245BD7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85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B04E-E8E2-F045-BCA8-060B8D924198}" type="datetimeFigureOut">
              <a:rPr lang="fr-FR" smtClean="0"/>
              <a:t>22/03/2026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1E6F7-17E4-6443-9631-2BF1245BD7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905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B04E-E8E2-F045-BCA8-060B8D924198}" type="datetimeFigureOut">
              <a:rPr lang="fr-FR" smtClean="0"/>
              <a:t>22/03/2026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1E6F7-17E4-6443-9631-2BF1245BD7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43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B04E-E8E2-F045-BCA8-060B8D924198}" type="datetimeFigureOut">
              <a:rPr lang="fr-FR" smtClean="0"/>
              <a:t>22/03/2026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1E6F7-17E4-6443-9631-2BF1245BD7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3893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B04E-E8E2-F045-BCA8-060B8D924198}" type="datetimeFigureOut">
              <a:rPr lang="fr-FR" smtClean="0"/>
              <a:t>22/03/2026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1E6F7-17E4-6443-9631-2BF1245BD7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2990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6B04E-E8E2-F045-BCA8-060B8D924198}" type="datetimeFigureOut">
              <a:rPr lang="fr-FR" smtClean="0"/>
              <a:t>22/03/2026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1E6F7-17E4-6443-9631-2BF1245BD7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659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33046BD-08A7-88CE-AD70-B20D4582D313}"/>
              </a:ext>
            </a:extLst>
          </p:cNvPr>
          <p:cNvSpPr txBox="1"/>
          <p:nvPr/>
        </p:nvSpPr>
        <p:spPr>
          <a:xfrm>
            <a:off x="386080" y="665567"/>
            <a:ext cx="247904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Démographie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5964E81-2B64-42EA-A309-66FC9BCA20BF}"/>
              </a:ext>
            </a:extLst>
          </p:cNvPr>
          <p:cNvSpPr txBox="1"/>
          <p:nvPr/>
        </p:nvSpPr>
        <p:spPr>
          <a:xfrm>
            <a:off x="386080" y="1087120"/>
            <a:ext cx="23672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Nombre d’habitants : 99 092</a:t>
            </a:r>
          </a:p>
          <a:p>
            <a:r>
              <a:rPr lang="fr-FR" sz="1200" dirty="0"/>
              <a:t>Total élèves : 13 204 </a:t>
            </a:r>
          </a:p>
          <a:p>
            <a:r>
              <a:rPr lang="fr-FR" sz="1200" dirty="0"/>
              <a:t>• Maternelle (élèves / nb écoles) : 2 368 / 60</a:t>
            </a:r>
          </a:p>
          <a:p>
            <a:r>
              <a:rPr lang="fr-FR" sz="1200" dirty="0"/>
              <a:t>• Primaire (élèves) : 4 266 / </a:t>
            </a:r>
          </a:p>
          <a:p>
            <a:r>
              <a:rPr lang="fr-FR" sz="1200" dirty="0"/>
              <a:t>• Collèges (élèves / nb) : 3 951 / 9</a:t>
            </a:r>
          </a:p>
          <a:p>
            <a:r>
              <a:rPr lang="fr-FR" sz="1200" dirty="0"/>
              <a:t>• Lycées (élèves / nb) : 2 619 / 4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FC43ACD-8857-A04B-6DC5-72CDB8D84E34}"/>
              </a:ext>
            </a:extLst>
          </p:cNvPr>
          <p:cNvSpPr txBox="1"/>
          <p:nvPr/>
        </p:nvSpPr>
        <p:spPr>
          <a:xfrm>
            <a:off x="304800" y="2878847"/>
            <a:ext cx="626872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Offre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860ADDC-402C-BD43-CB09-923FF0D5DDFB}"/>
              </a:ext>
            </a:extLst>
          </p:cNvPr>
          <p:cNvSpPr txBox="1"/>
          <p:nvPr/>
        </p:nvSpPr>
        <p:spPr>
          <a:xfrm>
            <a:off x="223520" y="3836953"/>
            <a:ext cx="2113280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50"/>
              </a:spcBef>
              <a:spcAft>
                <a:spcPts val="150"/>
              </a:spcAft>
            </a:pPr>
            <a:r>
              <a:rPr lang="fr-FR" sz="1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Total licenciés : 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lang="fr-FR" sz="1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Diagramme avec 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lang="fr-FR" sz="1000" dirty="0">
                <a:solidFill>
                  <a:srgbClr val="55555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Taux de licenciés  : 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Territoire étudié :  234,1 ‰</a:t>
            </a:r>
            <a:r>
              <a:rPr lang="fr-FR" sz="1000" dirty="0">
                <a:solidFill>
                  <a:srgbClr val="55555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Département : </a:t>
            </a: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55555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Région :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55555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National : </a:t>
            </a: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55555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Indicateurs (</a:t>
            </a:r>
            <a:r>
              <a:rPr lang="fr-FR" sz="1000" dirty="0">
                <a:solidFill>
                  <a:srgbClr val="555555"/>
                </a:solidFill>
                <a:highlight>
                  <a:srgbClr val="FFFF00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à calculer moyenne territoire, département région, national</a:t>
            </a:r>
            <a:r>
              <a:rPr lang="fr-FR" sz="1000" dirty="0">
                <a:solidFill>
                  <a:srgbClr val="55555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) 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F554F73-D3A8-7CDB-B4BF-246F4A1E92F2}"/>
              </a:ext>
            </a:extLst>
          </p:cNvPr>
          <p:cNvSpPr txBox="1"/>
          <p:nvPr/>
        </p:nvSpPr>
        <p:spPr>
          <a:xfrm>
            <a:off x="304800" y="3373289"/>
            <a:ext cx="2032000" cy="33855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Licenciés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D11A707-2598-484D-4C7F-5646B9001A1B}"/>
              </a:ext>
            </a:extLst>
          </p:cNvPr>
          <p:cNvSpPr txBox="1"/>
          <p:nvPr/>
        </p:nvSpPr>
        <p:spPr>
          <a:xfrm>
            <a:off x="2534920" y="3373289"/>
            <a:ext cx="1788160" cy="33855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Clubs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60DDFB4-23B4-FD3A-40F3-B3E761FFA18C}"/>
              </a:ext>
            </a:extLst>
          </p:cNvPr>
          <p:cNvSpPr txBox="1"/>
          <p:nvPr/>
        </p:nvSpPr>
        <p:spPr>
          <a:xfrm>
            <a:off x="2407922" y="3836953"/>
            <a:ext cx="2113280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50"/>
              </a:spcBef>
              <a:spcAft>
                <a:spcPts val="150"/>
              </a:spcAft>
            </a:pPr>
            <a:r>
              <a:rPr lang="fr-FR" sz="1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Total clubs :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lang="fr-FR" sz="1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Diagramme avec 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lang="fr-FR" sz="1000" dirty="0">
                <a:solidFill>
                  <a:srgbClr val="55555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Taux de clubs  : 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Territoire étudié :  2,41 ‰</a:t>
            </a: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fr-FR" sz="1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Département : </a:t>
            </a: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55555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Région : </a:t>
            </a:r>
            <a:r>
              <a:rPr lang="fr-FR" sz="1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31,3 %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55555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National </a:t>
            </a:r>
          </a:p>
          <a:p>
            <a:pPr marL="34290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55555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Indicateurs (</a:t>
            </a:r>
            <a:r>
              <a:rPr lang="fr-FR" sz="1000" dirty="0">
                <a:solidFill>
                  <a:srgbClr val="555555"/>
                </a:solidFill>
                <a:highlight>
                  <a:srgbClr val="FFFF00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à calculer moyenne territoire, département région, national</a:t>
            </a:r>
            <a:r>
              <a:rPr lang="fr-FR" sz="1000" dirty="0">
                <a:solidFill>
                  <a:srgbClr val="55555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) 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697AEC3-B848-3539-C3CC-3ACFB163B838}"/>
              </a:ext>
            </a:extLst>
          </p:cNvPr>
          <p:cNvSpPr txBox="1"/>
          <p:nvPr/>
        </p:nvSpPr>
        <p:spPr>
          <a:xfrm>
            <a:off x="4541520" y="3373289"/>
            <a:ext cx="2032000" cy="33855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Equipements sportifs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CFD2FCC-FD58-84E5-6D92-BB8B64E1B910}"/>
              </a:ext>
            </a:extLst>
          </p:cNvPr>
          <p:cNvSpPr txBox="1"/>
          <p:nvPr/>
        </p:nvSpPr>
        <p:spPr>
          <a:xfrm>
            <a:off x="4521200" y="3836952"/>
            <a:ext cx="2113280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50"/>
              </a:spcBef>
              <a:spcAft>
                <a:spcPts val="150"/>
              </a:spcAft>
            </a:pPr>
            <a:r>
              <a:rPr lang="fr-FR" sz="1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Total équipements :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lang="fr-FR" sz="1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Diagramme avec  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lang="fr-FR" sz="1000" dirty="0">
                <a:solidFill>
                  <a:srgbClr val="55555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Taux de équipement  : 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Territoire étudié :  2,4 ‰</a:t>
            </a: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fr-FR" sz="1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Département : </a:t>
            </a: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55555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Région :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55555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National </a:t>
            </a:r>
          </a:p>
          <a:p>
            <a:pPr marL="34290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r>
              <a:rPr lang="fr-FR" sz="1000" dirty="0">
                <a:solidFill>
                  <a:srgbClr val="55555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Indicateurs (</a:t>
            </a:r>
            <a:r>
              <a:rPr lang="fr-FR" sz="1000" dirty="0">
                <a:solidFill>
                  <a:srgbClr val="555555"/>
                </a:solidFill>
                <a:highlight>
                  <a:srgbClr val="FFFF00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à calculer moyenne territoire, département région, national</a:t>
            </a:r>
            <a:r>
              <a:rPr lang="fr-FR" sz="1000" dirty="0">
                <a:solidFill>
                  <a:srgbClr val="55555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) </a:t>
            </a: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spcBef>
                <a:spcPts val="150"/>
              </a:spcBef>
              <a:spcAft>
                <a:spcPts val="150"/>
              </a:spcAft>
              <a:buClr>
                <a:srgbClr val="555555"/>
              </a:buClr>
              <a:buSzPts val="850"/>
              <a:buFont typeface="Arial" panose="020B0604020202020204" pitchFamily="34" charset="0"/>
              <a:buChar char="-"/>
            </a:pPr>
            <a:endParaRPr lang="fr-FR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C568668-BC17-8D10-4FBB-0017DC144D3E}"/>
              </a:ext>
            </a:extLst>
          </p:cNvPr>
          <p:cNvSpPr txBox="1"/>
          <p:nvPr/>
        </p:nvSpPr>
        <p:spPr>
          <a:xfrm>
            <a:off x="386080" y="5981130"/>
            <a:ext cx="6106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highlight>
                  <a:srgbClr val="FFFF00"/>
                </a:highlight>
              </a:rPr>
              <a:t>Pour chaque thématique (licenciés, clubs équipements ) </a:t>
            </a:r>
          </a:p>
          <a:p>
            <a:r>
              <a:rPr lang="fr-FR" sz="1200" dirty="0">
                <a:highlight>
                  <a:srgbClr val="FFFF00"/>
                </a:highlight>
              </a:rPr>
              <a:t>Si territoire </a:t>
            </a:r>
            <a:r>
              <a:rPr lang="fr-FR" sz="1200" dirty="0" err="1">
                <a:highlight>
                  <a:srgbClr val="FFFF00"/>
                </a:highlight>
              </a:rPr>
              <a:t>édudié</a:t>
            </a:r>
            <a:r>
              <a:rPr lang="fr-FR" sz="1200" dirty="0">
                <a:highlight>
                  <a:srgbClr val="FFFF00"/>
                </a:highlight>
              </a:rPr>
              <a:t>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sz="1200" dirty="0">
                <a:highlight>
                  <a:srgbClr val="FFFF00"/>
                </a:highlight>
              </a:rPr>
              <a:t>15 % valeur  indicateur mettre une code couleur jaune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sz="1200" dirty="0">
                <a:highlight>
                  <a:srgbClr val="FFFF00"/>
                </a:highlight>
              </a:rPr>
              <a:t>30 valeur  indicateur mettre une code couleur vert</a:t>
            </a:r>
          </a:p>
          <a:p>
            <a:r>
              <a:rPr lang="fr-FR" sz="1200" dirty="0">
                <a:highlight>
                  <a:srgbClr val="FFFF00"/>
                </a:highlight>
              </a:rPr>
              <a:t>&lt;  15 % valeur  indicateur mettre une code couleur orange</a:t>
            </a:r>
          </a:p>
          <a:p>
            <a:r>
              <a:rPr lang="fr-FR" sz="1200" dirty="0">
                <a:highlight>
                  <a:srgbClr val="FFFF00"/>
                </a:highlight>
              </a:rPr>
              <a:t> &lt;  30 % valeur  indicateur mettre une code couleur rouge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86DF2BA-5AE7-1B34-904A-E4F37F150C4D}"/>
              </a:ext>
            </a:extLst>
          </p:cNvPr>
          <p:cNvSpPr txBox="1"/>
          <p:nvPr/>
        </p:nvSpPr>
        <p:spPr>
          <a:xfrm>
            <a:off x="294640" y="7328927"/>
            <a:ext cx="626872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Besoins théoriques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90A7044-2FF6-C10F-50DA-68DBBE39A56E}"/>
              </a:ext>
            </a:extLst>
          </p:cNvPr>
          <p:cNvSpPr txBox="1"/>
          <p:nvPr/>
        </p:nvSpPr>
        <p:spPr>
          <a:xfrm>
            <a:off x="3566160" y="656073"/>
            <a:ext cx="292608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Indicateurs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1A0645B-316E-9AB8-F62F-C2CBCF61923E}"/>
              </a:ext>
            </a:extLst>
          </p:cNvPr>
          <p:cNvSpPr txBox="1"/>
          <p:nvPr/>
        </p:nvSpPr>
        <p:spPr>
          <a:xfrm>
            <a:off x="457200" y="145896"/>
            <a:ext cx="1950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Nom du territoire</a:t>
            </a:r>
          </a:p>
        </p:txBody>
      </p:sp>
      <p:pic>
        <p:nvPicPr>
          <p:cNvPr id="19" name="Image 18" descr="Une image contenant texte, Police, nombre, capture d’écran&#10;&#10;Description générée automatiquement">
            <a:extLst>
              <a:ext uri="{FF2B5EF4-FFF2-40B4-BE49-F238E27FC236}">
                <a16:creationId xmlns:a16="http://schemas.microsoft.com/office/drawing/2014/main" id="{AB073471-5ECA-03A0-5780-958C3470CB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520" y="8206578"/>
            <a:ext cx="5943600" cy="1164800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2FAE72E3-06D7-03FE-5190-F5381DE4A21D}"/>
              </a:ext>
            </a:extLst>
          </p:cNvPr>
          <p:cNvSpPr txBox="1"/>
          <p:nvPr/>
        </p:nvSpPr>
        <p:spPr>
          <a:xfrm>
            <a:off x="386080" y="7868825"/>
            <a:ext cx="5577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highlight>
                  <a:srgbClr val="FFFF00"/>
                </a:highlight>
              </a:rPr>
              <a:t>Reprendre Synthèse visuelle par type d'équipement onglet </a:t>
            </a:r>
            <a:r>
              <a:rPr lang="fr-FR" sz="1200" dirty="0" err="1">
                <a:highlight>
                  <a:srgbClr val="FFFF00"/>
                </a:highlight>
              </a:rPr>
              <a:t>SportData</a:t>
            </a:r>
            <a:r>
              <a:rPr lang="fr-FR" sz="1200" dirty="0">
                <a:highlight>
                  <a:srgbClr val="FFFF00"/>
                </a:highlight>
              </a:rPr>
              <a:t> territoire</a:t>
            </a:r>
          </a:p>
          <a:p>
            <a:r>
              <a:rPr lang="fr-FR" sz="1200" dirty="0"/>
              <a:t>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C748084-A976-51E1-EBD7-97D5A08A1438}"/>
              </a:ext>
            </a:extLst>
          </p:cNvPr>
          <p:cNvSpPr txBox="1"/>
          <p:nvPr/>
        </p:nvSpPr>
        <p:spPr>
          <a:xfrm>
            <a:off x="360680" y="9474312"/>
            <a:ext cx="5577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highlight>
                  <a:srgbClr val="FFFF00"/>
                </a:highlight>
              </a:rPr>
              <a:t>Piscines reprendre les données onglet </a:t>
            </a:r>
            <a:r>
              <a:rPr lang="fr-FR" sz="1200" dirty="0" err="1">
                <a:highlight>
                  <a:srgbClr val="FFFF00"/>
                </a:highlight>
              </a:rPr>
              <a:t>SportData</a:t>
            </a:r>
            <a:r>
              <a:rPr lang="fr-FR" sz="1200" dirty="0">
                <a:highlight>
                  <a:srgbClr val="FFFF00"/>
                </a:highlight>
              </a:rPr>
              <a:t> territoire  </a:t>
            </a:r>
          </a:p>
          <a:p>
            <a:r>
              <a:rPr lang="fr-FR" sz="1200" dirty="0"/>
              <a:t> 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E93409F8-65F1-DBB8-20ED-28ABD10D0197}"/>
              </a:ext>
            </a:extLst>
          </p:cNvPr>
          <p:cNvSpPr txBox="1"/>
          <p:nvPr/>
        </p:nvSpPr>
        <p:spPr>
          <a:xfrm>
            <a:off x="345440" y="9914410"/>
            <a:ext cx="58623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0" i="0" dirty="0">
                <a:solidFill>
                  <a:srgbClr val="141413"/>
                </a:solidFill>
                <a:effectLst/>
                <a:latin typeface="Anthropic Sans"/>
              </a:rPr>
              <a:t> les besoins scolaires moyen (en m2)  par rapport à bassin sportif (en m2) avec code couleur adapté</a:t>
            </a:r>
          </a:p>
          <a:p>
            <a:r>
              <a:rPr lang="fr-FR" sz="1200" dirty="0">
                <a:solidFill>
                  <a:srgbClr val="141413"/>
                </a:solidFill>
                <a:latin typeface="Anthropic Sans"/>
              </a:rPr>
              <a:t>Les 3 besoins calculé sur les ratios </a:t>
            </a:r>
            <a:r>
              <a:rPr lang="fr-FR" sz="1200" b="0" i="0" dirty="0">
                <a:solidFill>
                  <a:srgbClr val="141413"/>
                </a:solidFill>
                <a:effectLst/>
                <a:latin typeface="Anthropic Sans"/>
              </a:rPr>
              <a:t>0,016 0,018 0,02    avec les codes couleur adaptés. </a:t>
            </a:r>
            <a:endParaRPr lang="fr-FR" sz="1200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C904E69-23E3-E2A4-51E0-DF26398D5472}"/>
              </a:ext>
            </a:extLst>
          </p:cNvPr>
          <p:cNvSpPr txBox="1"/>
          <p:nvPr/>
        </p:nvSpPr>
        <p:spPr>
          <a:xfrm>
            <a:off x="3464562" y="1076873"/>
            <a:ext cx="1899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highlight>
                  <a:srgbClr val="FFFF00"/>
                </a:highlight>
              </a:rPr>
              <a:t>Reporter le code couleur pour chaque indicateur </a:t>
            </a:r>
          </a:p>
          <a:p>
            <a:r>
              <a:rPr lang="fr-FR" sz="1200" dirty="0"/>
              <a:t>Licenciés </a:t>
            </a:r>
          </a:p>
          <a:p>
            <a:r>
              <a:rPr lang="fr-FR" sz="1200" dirty="0"/>
              <a:t>Clubs </a:t>
            </a:r>
          </a:p>
          <a:p>
            <a:r>
              <a:rPr lang="fr-FR" sz="1200" dirty="0"/>
              <a:t>Équipements</a:t>
            </a:r>
          </a:p>
          <a:p>
            <a:r>
              <a:rPr lang="fr-FR" sz="1200" dirty="0"/>
              <a:t>Courts de tennis</a:t>
            </a:r>
          </a:p>
          <a:p>
            <a:r>
              <a:rPr lang="fr-FR" sz="1200" dirty="0"/>
              <a:t>Gymnases</a:t>
            </a:r>
          </a:p>
          <a:p>
            <a:r>
              <a:rPr lang="fr-FR" sz="1200" dirty="0"/>
              <a:t>Terrains de grands jeux </a:t>
            </a:r>
          </a:p>
          <a:p>
            <a:r>
              <a:rPr lang="fr-FR" sz="1200" dirty="0"/>
              <a:t>Sports de combat  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925DB8C4-5AA0-D416-4603-221DD26102CB}"/>
              </a:ext>
            </a:extLst>
          </p:cNvPr>
          <p:cNvSpPr txBox="1"/>
          <p:nvPr/>
        </p:nvSpPr>
        <p:spPr>
          <a:xfrm>
            <a:off x="5125724" y="1076872"/>
            <a:ext cx="15087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highlight>
                  <a:srgbClr val="FFFF00"/>
                </a:highlight>
              </a:rPr>
              <a:t>Reporter le code couleur pour piscines 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Scolaires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M2 de plan d’eau selon 3 indicateurs </a:t>
            </a:r>
          </a:p>
        </p:txBody>
      </p:sp>
      <p:pic>
        <p:nvPicPr>
          <p:cNvPr id="28" name="Image 27" descr="Une image contenant texte, Police, capture d’écran, logo&#10;&#10;Description générée automatiquement">
            <a:extLst>
              <a:ext uri="{FF2B5EF4-FFF2-40B4-BE49-F238E27FC236}">
                <a16:creationId xmlns:a16="http://schemas.microsoft.com/office/drawing/2014/main" id="{A430CB7F-EA58-F5BB-482A-4633A6E84F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882" y="35984"/>
            <a:ext cx="2236386" cy="577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3570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</TotalTime>
  <Words>301</Words>
  <Application>Microsoft Macintosh PowerPoint</Application>
  <PresentationFormat>Grand écran</PresentationFormat>
  <Paragraphs>61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Anthropic Sans</vt:lpstr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patrick bayeux</dc:creator>
  <cp:lastModifiedBy>patrick bayeux</cp:lastModifiedBy>
  <cp:revision>2</cp:revision>
  <dcterms:created xsi:type="dcterms:W3CDTF">2026-03-22T16:06:05Z</dcterms:created>
  <dcterms:modified xsi:type="dcterms:W3CDTF">2026-03-22T19:37:24Z</dcterms:modified>
</cp:coreProperties>
</file>